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24" r:id="rId2"/>
    <p:sldId id="382" r:id="rId3"/>
    <p:sldId id="362" r:id="rId4"/>
    <p:sldId id="385" r:id="rId5"/>
    <p:sldId id="383" r:id="rId6"/>
    <p:sldId id="384" r:id="rId7"/>
    <p:sldId id="386" r:id="rId8"/>
    <p:sldId id="387" r:id="rId9"/>
    <p:sldId id="388" r:id="rId10"/>
    <p:sldId id="358" r:id="rId11"/>
    <p:sldId id="389" r:id="rId12"/>
    <p:sldId id="312" r:id="rId13"/>
    <p:sldId id="390" r:id="rId14"/>
    <p:sldId id="391" r:id="rId15"/>
    <p:sldId id="393" r:id="rId16"/>
    <p:sldId id="39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17B"/>
    <a:srgbClr val="FBFBFB"/>
    <a:srgbClr val="8FDA39"/>
    <a:srgbClr val="D1F7FF"/>
    <a:srgbClr val="FFF2F0"/>
    <a:srgbClr val="8FECFE"/>
    <a:srgbClr val="5FFBD9"/>
    <a:srgbClr val="4C51F7"/>
    <a:srgbClr val="80CCC8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04FBE-8939-284D-8E89-4287FCCF1403}" type="datetimeFigureOut">
              <a:rPr kumimoji="1" lang="ko-KR" altLang="en-US" smtClean="0"/>
              <a:t>2018. 10. 16.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54747-37AD-2C49-841E-546302C9C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904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7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6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99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5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8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30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24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0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1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1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7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2018. 10. 16.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2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" TargetMode="External"/><Relationship Id="rId2" Type="http://schemas.openxmlformats.org/officeDocument/2006/relationships/hyperlink" Target="https://stats.nb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hyperlink" Target="https://hoopshype.com/salaries/players/2017-201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44599" y="343076"/>
            <a:ext cx="9081237" cy="1049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b="1" dirty="0">
                <a:solidFill>
                  <a:schemeClr val="tx1"/>
                </a:solidFill>
              </a:rPr>
              <a:t>Will the salary contribute to the team’s Win?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r>
              <a:rPr lang="en-US" altLang="ko-KR" sz="3200" b="1" i="1" dirty="0">
                <a:solidFill>
                  <a:schemeClr val="tx1"/>
                </a:solidFill>
                <a:cs typeface="Aharoni" panose="02010803020104030203" pitchFamily="2" charset="-79"/>
              </a:rPr>
              <a:t>  </a:t>
            </a:r>
            <a:r>
              <a:rPr lang="en-US" altLang="ko-KR" sz="2400" b="1" i="1" dirty="0">
                <a:solidFill>
                  <a:schemeClr val="tx1"/>
                </a:solidFill>
                <a:cs typeface="Aharoni" panose="02010803020104030203" pitchFamily="2" charset="-79"/>
              </a:rPr>
              <a:t>( feat : Relation with Salary and Winning ) </a:t>
            </a:r>
            <a:endParaRPr lang="en-US" altLang="ko-KR" sz="3200" b="1" i="1" dirty="0">
              <a:solidFill>
                <a:schemeClr val="tx1"/>
              </a:solidFill>
              <a:cs typeface="Aharoni" panose="02010803020104030203" pitchFamily="2" charset="-79"/>
            </a:endParaRPr>
          </a:p>
          <a:p>
            <a:endParaRPr lang="en-US" altLang="ko-KR" sz="9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624B89-7F0D-B044-856A-4646F102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661" y="1551123"/>
            <a:ext cx="7968377" cy="44879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80DD1B-7247-ED4D-9CD7-A9352631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055" y="140677"/>
            <a:ext cx="1108996" cy="11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83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39046" y="87059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Win Share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5D7C09-996E-D548-9643-9D5E2BCD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04" y="1165609"/>
            <a:ext cx="6165096" cy="38651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79D8AB-F945-4D43-AFB0-1BC6ABAD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12" y="1828283"/>
            <a:ext cx="4175859" cy="16591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85F13F-C743-0A44-B075-47B019373967}"/>
              </a:ext>
            </a:extLst>
          </p:cNvPr>
          <p:cNvSpPr/>
          <p:nvPr/>
        </p:nvSpPr>
        <p:spPr>
          <a:xfrm>
            <a:off x="6977812" y="1157759"/>
            <a:ext cx="3854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Ex) one of offensive win share formula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07B5F7-C570-D149-9D3B-C6CD113E63B9}"/>
              </a:ext>
            </a:extLst>
          </p:cNvPr>
          <p:cNvSpPr/>
          <p:nvPr/>
        </p:nvSpPr>
        <p:spPr>
          <a:xfrm>
            <a:off x="639046" y="483336"/>
            <a:ext cx="7188620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: One of the way to measure how you contribute to team win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74FF95-989D-3C4E-AB84-0BB826AC5818}"/>
              </a:ext>
            </a:extLst>
          </p:cNvPr>
          <p:cNvSpPr/>
          <p:nvPr/>
        </p:nvSpPr>
        <p:spPr>
          <a:xfrm>
            <a:off x="639046" y="5474686"/>
            <a:ext cx="10092594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offensive WS (1) + defensive WS (2)  = </a:t>
            </a:r>
            <a:r>
              <a:rPr lang="en-US" altLang="ko-KR" sz="2400" b="1" i="1" u="sng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Win Share   </a:t>
            </a:r>
            <a:endParaRPr lang="en-US" altLang="ko-KR" sz="900" b="1" i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8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6" y="54524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WIN Share Top10 NBA 17-18 Season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5E70A-EB4C-0748-9A86-2295946F519C}"/>
              </a:ext>
            </a:extLst>
          </p:cNvPr>
          <p:cNvSpPr/>
          <p:nvPr/>
        </p:nvSpPr>
        <p:spPr>
          <a:xfrm>
            <a:off x="5375867" y="1204547"/>
            <a:ext cx="5863210" cy="1497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285750">
              <a:buFontTx/>
              <a:buChar char="-"/>
            </a:pPr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James Harden WS : 15.4  </a:t>
            </a:r>
          </a:p>
          <a:p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:  MVP!!! </a:t>
            </a:r>
          </a:p>
          <a:p>
            <a:endParaRPr lang="en-US" altLang="ko-KR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All player in the table is Super Star </a:t>
            </a:r>
          </a:p>
          <a:p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9A4AA1-41FC-B942-8A68-1C72F084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01" y="1204547"/>
            <a:ext cx="3924300" cy="3886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A2C3E-E4BC-0248-B566-4C52178B3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24" y="2892669"/>
            <a:ext cx="4797842" cy="3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67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39046" y="87059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Relation with WS and Salary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38FBE-0886-1F46-9A97-89F60590F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6" y="986762"/>
            <a:ext cx="10018067" cy="566327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7149901-4177-BB41-9F79-60CADCEA70DC}"/>
              </a:ext>
            </a:extLst>
          </p:cNvPr>
          <p:cNvCxnSpPr>
            <a:cxnSpLocks/>
          </p:cNvCxnSpPr>
          <p:nvPr/>
        </p:nvCxnSpPr>
        <p:spPr>
          <a:xfrm>
            <a:off x="2270928" y="1753824"/>
            <a:ext cx="2059912" cy="66782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0862BF-3541-3049-9FBF-992EEFFFE339}"/>
              </a:ext>
            </a:extLst>
          </p:cNvPr>
          <p:cNvSpPr/>
          <p:nvPr/>
        </p:nvSpPr>
        <p:spPr>
          <a:xfrm>
            <a:off x="1729567" y="1250398"/>
            <a:ext cx="334485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1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Low-efficiency player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600F44-8929-024C-B59D-57B2775E69FF}"/>
              </a:ext>
            </a:extLst>
          </p:cNvPr>
          <p:cNvCxnSpPr>
            <a:cxnSpLocks/>
          </p:cNvCxnSpPr>
          <p:nvPr/>
        </p:nvCxnSpPr>
        <p:spPr>
          <a:xfrm>
            <a:off x="2270927" y="1753824"/>
            <a:ext cx="120581" cy="37818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D8F6E4-D5C7-C646-B6DC-D6EA9DE0F1C5}"/>
              </a:ext>
            </a:extLst>
          </p:cNvPr>
          <p:cNvCxnSpPr>
            <a:cxnSpLocks/>
          </p:cNvCxnSpPr>
          <p:nvPr/>
        </p:nvCxnSpPr>
        <p:spPr>
          <a:xfrm>
            <a:off x="2270926" y="1753824"/>
            <a:ext cx="4294834" cy="37818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BE557D6-1EB1-0B46-82EF-43242A427982}"/>
              </a:ext>
            </a:extLst>
          </p:cNvPr>
          <p:cNvCxnSpPr>
            <a:cxnSpLocks/>
          </p:cNvCxnSpPr>
          <p:nvPr/>
        </p:nvCxnSpPr>
        <p:spPr>
          <a:xfrm>
            <a:off x="2270925" y="1753824"/>
            <a:ext cx="2803493" cy="1195707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383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6" y="54524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Let's Find Most cost effective Player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072D24-971B-AD4C-8A20-C45F60BF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51" y="2463959"/>
            <a:ext cx="3860800" cy="3924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7DDF7C-E0AE-B546-81D9-452AA4E0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51" y="1406788"/>
            <a:ext cx="5200022" cy="34666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C42227-E85D-3343-BE5A-6015B6C144B4}"/>
              </a:ext>
            </a:extLst>
          </p:cNvPr>
          <p:cNvSpPr/>
          <p:nvPr/>
        </p:nvSpPr>
        <p:spPr>
          <a:xfrm>
            <a:off x="7069414" y="5010036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Nikola Jokic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[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Denver Nuggets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]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85F43E-03F0-334B-A7C4-AA4C81CA0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36" y="647859"/>
            <a:ext cx="5092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6" y="54524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Let's Find Most cost effective Player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9843FA-2E35-5D4B-8FBB-B4894527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25" y="964571"/>
            <a:ext cx="9942008" cy="53458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053534-8AB2-9F49-9BB3-59806F30926B}"/>
              </a:ext>
            </a:extLst>
          </p:cNvPr>
          <p:cNvSpPr/>
          <p:nvPr/>
        </p:nvSpPr>
        <p:spPr>
          <a:xfrm>
            <a:off x="9314822" y="1155560"/>
            <a:ext cx="663191" cy="5154813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47B55-76BA-EB45-8F33-F6CDA26DD995}"/>
              </a:ext>
            </a:extLst>
          </p:cNvPr>
          <p:cNvSpPr/>
          <p:nvPr/>
        </p:nvSpPr>
        <p:spPr>
          <a:xfrm>
            <a:off x="7617901" y="417426"/>
            <a:ext cx="2159145" cy="300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1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High-efficiency player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DE956F-7C9C-BE4F-AD5D-4D9402666662}"/>
              </a:ext>
            </a:extLst>
          </p:cNvPr>
          <p:cNvCxnSpPr>
            <a:cxnSpLocks/>
          </p:cNvCxnSpPr>
          <p:nvPr/>
        </p:nvCxnSpPr>
        <p:spPr>
          <a:xfrm>
            <a:off x="8507186" y="711359"/>
            <a:ext cx="1095271" cy="444201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97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6" y="54524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Conclusion &amp; Limitation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724CEC-4BED-1D4F-A442-DD36C0B93155}"/>
              </a:ext>
            </a:extLst>
          </p:cNvPr>
          <p:cNvSpPr/>
          <p:nvPr/>
        </p:nvSpPr>
        <p:spPr>
          <a:xfrm>
            <a:off x="542612" y="847078"/>
            <a:ext cx="11183814" cy="5272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atinLnBrk="0"/>
            <a:r>
              <a:rPr lang="en-US" altLang="ko-KR" sz="15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Many investments can't win, </a:t>
            </a:r>
          </a:p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  but the winning team has made a lot of investment.</a:t>
            </a:r>
          </a:p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A salary raised by scarcity</a:t>
            </a:r>
          </a:p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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position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or situation</a:t>
            </a:r>
          </a:p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A record that can not be checked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ex) Screen Play , Spacing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4.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The higher the Win Share, the greater the scarcity.</a:t>
            </a:r>
          </a:p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 Simple correlation and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Avg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 has limitation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67E5C5-5E7C-E842-9551-D0172D191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897" y="3878663"/>
            <a:ext cx="4541157" cy="25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6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2063660" y="1601970"/>
            <a:ext cx="7090388" cy="2176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4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you! </a:t>
            </a:r>
          </a:p>
          <a:p>
            <a:endParaRPr lang="en-US" altLang="ko-KR" sz="4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4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Let’s Enjoy New NBA Season!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09D163-22E3-4143-84F4-66738656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055" y="140677"/>
            <a:ext cx="1108996" cy="11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39046" y="87059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Yes It’s Sports statistics</a:t>
            </a:r>
            <a:endParaRPr lang="en-US" altLang="ko-KR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CDBB7D-14F0-1A48-A87C-C5306EDF8CFB}"/>
              </a:ext>
            </a:extLst>
          </p:cNvPr>
          <p:cNvSpPr/>
          <p:nvPr/>
        </p:nvSpPr>
        <p:spPr>
          <a:xfrm>
            <a:off x="5878286" y="1025696"/>
            <a:ext cx="6169688" cy="5273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sym typeface="Wingdings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02' Oakland Athletics original weak Team </a:t>
            </a:r>
          </a:p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     : Because of Small Market Team </a:t>
            </a:r>
          </a:p>
          <a:p>
            <a:pPr lvl="0"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sym typeface="Wingdings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Using team sports statistics (on-base percentage) to bring a new trend to the MLB with low-cost, high-performance players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sym typeface="Wingdings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Sports statistics are actively used since this point</a:t>
            </a:r>
          </a:p>
          <a:p>
            <a:pPr lvl="0"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sym typeface="Wingdings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sym typeface="Wingdings"/>
              </a:rPr>
              <a:t>     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sym typeface="Wingdings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C74595-CA7D-9742-9A13-C7BB73D1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1" y="1645169"/>
            <a:ext cx="5261571" cy="48084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B4B376-59D1-E24C-8C7E-08D0F90988E0}"/>
              </a:ext>
            </a:extLst>
          </p:cNvPr>
          <p:cNvSpPr/>
          <p:nvPr/>
        </p:nvSpPr>
        <p:spPr>
          <a:xfrm>
            <a:off x="495508" y="791746"/>
            <a:ext cx="5486400" cy="1395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sym typeface="Wingdings"/>
              </a:rPr>
              <a:t>Movie : ”Money Ball” </a:t>
            </a:r>
          </a:p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  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 pitchFamily="2" charset="2"/>
              </a:rPr>
              <a:t>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/>
              </a:rPr>
              <a:t> It’s true Story! </a:t>
            </a:r>
          </a:p>
          <a:p>
            <a:pPr lvl="0"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sym typeface="Wingdings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sym typeface="Wingdings"/>
              </a:rPr>
              <a:t>     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sym typeface="Wingdings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2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81354" y="73750"/>
            <a:ext cx="10371795" cy="971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How much do you know about NBA?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889FEE-9415-CD43-86CC-D57EA54FCB33}"/>
              </a:ext>
            </a:extLst>
          </p:cNvPr>
          <p:cNvSpPr/>
          <p:nvPr/>
        </p:nvSpPr>
        <p:spPr>
          <a:xfrm>
            <a:off x="552660" y="1467061"/>
            <a:ext cx="8430567" cy="4438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atinLnBrk="0"/>
            <a:r>
              <a:rPr lang="en-US" altLang="ko-KR" sz="15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A short summary of </a:t>
            </a:r>
            <a:r>
              <a:rPr lang="ko-KR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NBA</a:t>
            </a:r>
          </a:p>
          <a:p>
            <a:pPr latinLnBrk="0"/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</a:t>
            </a:r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: </a:t>
            </a:r>
            <a:r>
              <a:rPr lang="en-US" altLang="ko-KR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base on NBA 17-18 Season </a:t>
            </a:r>
            <a:r>
              <a:rPr lang="ko-KR" altLang="en-US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4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15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15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	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1) Players </a:t>
            </a: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	     : 5 vs 5 on floor </a:t>
            </a:r>
          </a:p>
          <a:p>
            <a:pPr latinLnBrk="0"/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	2) 12 minute per Quarter </a:t>
            </a: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 	   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: Total 48 min / G </a:t>
            </a:r>
          </a:p>
          <a:p>
            <a:pPr latinLnBrk="0"/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	3) 82 Games per Team </a:t>
            </a:r>
          </a:p>
          <a:p>
            <a:pPr latinLnBrk="0"/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	4) Total Teams  : 30 Teams 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	  :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Eastern 15 vs  Western 15</a:t>
            </a: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 </a:t>
            </a:r>
          </a:p>
          <a:p>
            <a:pPr latinLnBrk="0"/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      5) After Regular Season , Play-off  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15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15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018833-0601-254F-9225-6CC83BB6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055" y="140677"/>
            <a:ext cx="1108996" cy="11089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18C161-7532-EC4A-B067-AA1FF133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67" y="1895811"/>
            <a:ext cx="5440836" cy="42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39046" y="87059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Web Scrap Site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92D904-51C3-CD4B-9D99-FA4E8092FF81}"/>
              </a:ext>
            </a:extLst>
          </p:cNvPr>
          <p:cNvSpPr/>
          <p:nvPr/>
        </p:nvSpPr>
        <p:spPr>
          <a:xfrm>
            <a:off x="826884" y="1527349"/>
            <a:ext cx="11365116" cy="3707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NBA official Stats  </a:t>
            </a:r>
          </a:p>
          <a:p>
            <a:pPr latinLnBrk="0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: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hlinkClick r:id="rId2"/>
              </a:rPr>
              <a:t>https://stats.nba.com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Win Share Stats </a:t>
            </a:r>
          </a:p>
          <a:p>
            <a:pPr latinLnBrk="0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: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hlinkClick r:id="rId3"/>
              </a:rPr>
              <a:t>https://www.basketball-reference.com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Player’s Salary Info</a:t>
            </a:r>
          </a:p>
          <a:p>
            <a:pPr latinLnBrk="0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: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hlinkClick r:id="rId4"/>
              </a:rPr>
              <a:t>https://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hlinkClick r:id="rId4"/>
              </a:rPr>
              <a:t>hoopshype.com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hlinkClick r:id="rId4"/>
              </a:rPr>
              <a:t>/salaries/players/2017-2018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latinLnBrk="0"/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334584-1696-6149-87F7-DFF79BF62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055" y="140677"/>
            <a:ext cx="1108996" cy="11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39046" y="97107"/>
            <a:ext cx="5239240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17-18 Team Record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(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Team with Salary Cap ) 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4A50E1-F3FA-1842-B863-FEF0B5C7D62F}"/>
              </a:ext>
            </a:extLst>
          </p:cNvPr>
          <p:cNvSpPr/>
          <p:nvPr/>
        </p:nvSpPr>
        <p:spPr>
          <a:xfrm>
            <a:off x="951730" y="889661"/>
            <a:ext cx="5690229" cy="589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Salary Cap is </a:t>
            </a:r>
            <a:r>
              <a:rPr lang="en-US" altLang="ko-KR" sz="1600" b="1" i="1" u="sng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Total Sum of Player Salary</a:t>
            </a:r>
          </a:p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 The Team Rank does not depend on the salary!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900B57-0C38-6C4D-88CD-4E294D37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42" y="1479547"/>
            <a:ext cx="9393981" cy="52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0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7" y="54524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Salary Histogram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F038D-0450-8D42-829A-BF4B2821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0" y="1162952"/>
            <a:ext cx="9525838" cy="54918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E03FF3-12D8-4E46-9808-9F916CAAA245}"/>
              </a:ext>
            </a:extLst>
          </p:cNvPr>
          <p:cNvCxnSpPr>
            <a:cxnSpLocks/>
          </p:cNvCxnSpPr>
          <p:nvPr/>
        </p:nvCxnSpPr>
        <p:spPr>
          <a:xfrm flipH="1">
            <a:off x="3848520" y="2266285"/>
            <a:ext cx="472271" cy="589783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B3F94E-C406-994C-BA1E-F1B20C787E8E}"/>
              </a:ext>
            </a:extLst>
          </p:cNvPr>
          <p:cNvSpPr/>
          <p:nvPr/>
        </p:nvSpPr>
        <p:spPr>
          <a:xfrm>
            <a:off x="4291895" y="1744770"/>
            <a:ext cx="334485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1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of Player’s Salary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5E70A-EB4C-0748-9A86-2295946F519C}"/>
              </a:ext>
            </a:extLst>
          </p:cNvPr>
          <p:cNvSpPr/>
          <p:nvPr/>
        </p:nvSpPr>
        <p:spPr>
          <a:xfrm>
            <a:off x="738556" y="545623"/>
            <a:ext cx="5576834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  <a:sym typeface="Wingdings" pitchFamily="2" charset="2"/>
              </a:rPr>
              <a:t>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The Top Ranked Players occupies most of the salary.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4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7" y="54524"/>
            <a:ext cx="328331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Salary Scatter ( Player / Team )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5E70A-EB4C-0748-9A86-2295946F519C}"/>
              </a:ext>
            </a:extLst>
          </p:cNvPr>
          <p:cNvSpPr/>
          <p:nvPr/>
        </p:nvSpPr>
        <p:spPr>
          <a:xfrm>
            <a:off x="788797" y="622459"/>
            <a:ext cx="5576834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285750">
              <a:buFont typeface="Wingdings" pitchFamily="2" charset="2"/>
              <a:buChar char="à"/>
            </a:pP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The higher Rank, </a:t>
            </a:r>
          </a:p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   The higher cluster of Salary </a:t>
            </a:r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57586C-DC95-5044-A1DE-9BA850DB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90" y="1247742"/>
            <a:ext cx="9296122" cy="53706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FB7737-CA4E-9D4A-AF6B-885E0797B4D3}"/>
              </a:ext>
            </a:extLst>
          </p:cNvPr>
          <p:cNvSpPr/>
          <p:nvPr/>
        </p:nvSpPr>
        <p:spPr>
          <a:xfrm>
            <a:off x="1909187" y="1549197"/>
            <a:ext cx="2331217" cy="1897388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1E2661-7700-3946-AA4A-28BEEE849835}"/>
              </a:ext>
            </a:extLst>
          </p:cNvPr>
          <p:cNvSpPr/>
          <p:nvPr/>
        </p:nvSpPr>
        <p:spPr>
          <a:xfrm>
            <a:off x="4483241" y="2374837"/>
            <a:ext cx="3253992" cy="1875616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48361-6D69-2A47-AA4E-7CDE7844C1E1}"/>
              </a:ext>
            </a:extLst>
          </p:cNvPr>
          <p:cNvSpPr/>
          <p:nvPr/>
        </p:nvSpPr>
        <p:spPr>
          <a:xfrm>
            <a:off x="7807570" y="3446585"/>
            <a:ext cx="2542233" cy="1840528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FB39C4-C2C7-7648-9934-1A5FB2D0D9E4}"/>
              </a:ext>
            </a:extLst>
          </p:cNvPr>
          <p:cNvCxnSpPr>
            <a:cxnSpLocks/>
          </p:cNvCxnSpPr>
          <p:nvPr/>
        </p:nvCxnSpPr>
        <p:spPr>
          <a:xfrm flipH="1">
            <a:off x="9872507" y="1844259"/>
            <a:ext cx="526289" cy="53057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FEF292-1B9F-C944-8BBD-0C0A0E608EA2}"/>
              </a:ext>
            </a:extLst>
          </p:cNvPr>
          <p:cNvSpPr/>
          <p:nvPr/>
        </p:nvSpPr>
        <p:spPr>
          <a:xfrm>
            <a:off x="10369899" y="1322744"/>
            <a:ext cx="334485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1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Low-efficiency player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4B39F2-F285-7D41-9742-CFB9E68BABD0}"/>
              </a:ext>
            </a:extLst>
          </p:cNvPr>
          <p:cNvCxnSpPr>
            <a:cxnSpLocks/>
          </p:cNvCxnSpPr>
          <p:nvPr/>
        </p:nvCxnSpPr>
        <p:spPr>
          <a:xfrm flipH="1">
            <a:off x="9847385" y="1844259"/>
            <a:ext cx="551410" cy="1120005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2C0058-E9F6-F141-A526-9187E84E62D9}"/>
              </a:ext>
            </a:extLst>
          </p:cNvPr>
          <p:cNvCxnSpPr>
            <a:cxnSpLocks/>
          </p:cNvCxnSpPr>
          <p:nvPr/>
        </p:nvCxnSpPr>
        <p:spPr>
          <a:xfrm flipH="1">
            <a:off x="9532111" y="1838420"/>
            <a:ext cx="866684" cy="1231485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4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6" y="54524"/>
            <a:ext cx="4688831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1. Correlation between Salary and </a:t>
            </a:r>
            <a:r>
              <a:rPr lang="en-US" altLang="ko-KR" sz="1600" b="1" i="1" u="sng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Playing Time </a:t>
            </a:r>
            <a:endParaRPr lang="en-US" altLang="ko-KR" sz="900" b="1" i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5E70A-EB4C-0748-9A86-2295946F519C}"/>
              </a:ext>
            </a:extLst>
          </p:cNvPr>
          <p:cNvSpPr/>
          <p:nvPr/>
        </p:nvSpPr>
        <p:spPr>
          <a:xfrm>
            <a:off x="1029958" y="847078"/>
            <a:ext cx="5576834" cy="64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higher the salary, the higher the playing time.</a:t>
            </a:r>
          </a:p>
          <a:p>
            <a:endParaRPr lang="en-US" altLang="ko-KR" sz="9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32C631-F5E5-C140-BB1C-AA763B1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66" y="1258843"/>
            <a:ext cx="9476991" cy="545524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ACCC3B2-B123-8443-B26E-E1038B1520BB}"/>
              </a:ext>
            </a:extLst>
          </p:cNvPr>
          <p:cNvCxnSpPr>
            <a:cxnSpLocks/>
          </p:cNvCxnSpPr>
          <p:nvPr/>
        </p:nvCxnSpPr>
        <p:spPr>
          <a:xfrm flipV="1">
            <a:off x="2572378" y="1979525"/>
            <a:ext cx="6863024" cy="347673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1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417004" y="243359"/>
            <a:ext cx="2096" cy="46800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687037" y="54524"/>
            <a:ext cx="4075882" cy="79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2. Correlation between Salary and </a:t>
            </a:r>
            <a:r>
              <a:rPr lang="en-US" altLang="ko-KR" sz="1600" b="1" i="1" u="sng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WIN </a:t>
            </a:r>
            <a:endParaRPr lang="en-US" altLang="ko-KR" sz="900" b="1" i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15E70A-EB4C-0748-9A86-2295946F519C}"/>
              </a:ext>
            </a:extLst>
          </p:cNvPr>
          <p:cNvSpPr/>
          <p:nvPr/>
        </p:nvSpPr>
        <p:spPr>
          <a:xfrm>
            <a:off x="919426" y="711359"/>
            <a:ext cx="5576834" cy="643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 </a:t>
            </a:r>
            <a:r>
              <a:rPr lang="en-US" altLang="ko-K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high salary does not contribute to winning the team.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E93183-693E-8D43-80D9-B41FB632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18" y="2757958"/>
            <a:ext cx="2743200" cy="1193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B21230-2FD2-8344-BB41-BA7E524E7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852" y="1187020"/>
            <a:ext cx="5738585" cy="54504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629C4D-472F-4E46-BD2B-CE31BD48DE81}"/>
              </a:ext>
            </a:extLst>
          </p:cNvPr>
          <p:cNvSpPr/>
          <p:nvPr/>
        </p:nvSpPr>
        <p:spPr>
          <a:xfrm>
            <a:off x="1376626" y="2539600"/>
            <a:ext cx="3125036" cy="1771143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151910"/>
      </p:ext>
    </p:extLst>
  </p:cSld>
  <p:clrMapOvr>
    <a:masterClrMapping/>
  </p:clrMapOvr>
</p:sld>
</file>

<file path=ppt/theme/theme1.xml><?xml version="1.0" encoding="utf-8"?>
<a:theme xmlns:a="http://schemas.openxmlformats.org/drawingml/2006/main" name="10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11028</TotalTime>
  <Words>429</Words>
  <Application>Microsoft Macintosh PowerPoint</Application>
  <PresentationFormat>와이드스크린</PresentationFormat>
  <Paragraphs>88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Aharoni</vt:lpstr>
      <vt:lpstr>Arial</vt:lpstr>
      <vt:lpstr>Wingdings</vt:lpstr>
      <vt:lpstr>106_Office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요청사항</dc:creator>
  <cp:keywords/>
  <dc:description/>
  <cp:lastModifiedBy>hellotheresy@gmail.com</cp:lastModifiedBy>
  <cp:revision>292</cp:revision>
  <dcterms:created xsi:type="dcterms:W3CDTF">2017-07-14T07:37:38Z</dcterms:created>
  <dcterms:modified xsi:type="dcterms:W3CDTF">2018-10-17T02:41:34Z</dcterms:modified>
  <cp:category/>
</cp:coreProperties>
</file>